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99" r:id="rId2"/>
    <p:sldId id="308" r:id="rId3"/>
    <p:sldId id="301" r:id="rId4"/>
    <p:sldId id="303" r:id="rId5"/>
    <p:sldId id="305" r:id="rId6"/>
    <p:sldId id="306" r:id="rId7"/>
    <p:sldId id="302" r:id="rId8"/>
    <p:sldId id="307" r:id="rId9"/>
    <p:sldId id="311" r:id="rId10"/>
    <p:sldId id="312" r:id="rId11"/>
    <p:sldId id="310" r:id="rId12"/>
    <p:sldId id="31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lass Content" id="{351B676F-5D04-054B-9A47-F88BA4EFB2F4}">
          <p14:sldIdLst>
            <p14:sldId id="299"/>
            <p14:sldId id="308"/>
            <p14:sldId id="301"/>
            <p14:sldId id="303"/>
            <p14:sldId id="305"/>
            <p14:sldId id="306"/>
            <p14:sldId id="302"/>
            <p14:sldId id="307"/>
            <p14:sldId id="311"/>
            <p14:sldId id="312"/>
            <p14:sldId id="310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B19"/>
    <a:srgbClr val="60A013"/>
    <a:srgbClr val="4F9C10"/>
    <a:srgbClr val="46992A"/>
    <a:srgbClr val="418B26"/>
    <a:srgbClr val="45B03A"/>
    <a:srgbClr val="ADACAF"/>
    <a:srgbClr val="033D4C"/>
    <a:srgbClr val="005266"/>
    <a:srgbClr val="124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4" autoAdjust="0"/>
    <p:restoredTop sz="92878" autoAdjust="0"/>
  </p:normalViewPr>
  <p:slideViewPr>
    <p:cSldViewPr snapToGrid="0">
      <p:cViewPr varScale="1">
        <p:scale>
          <a:sx n="108" d="100"/>
          <a:sy n="108" d="100"/>
        </p:scale>
        <p:origin x="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75AAE-0936-40B9-ACF9-A981EEF95D23}" type="datetimeFigureOut">
              <a:rPr lang="en-US" smtClean="0"/>
              <a:t>3/16/22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B1F30-39B2-4CE2-8EF3-91F317956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25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30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80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0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1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2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20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2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14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6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2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3/16/22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ping.com/student/less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lay.typeracer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Intro to HTML and CSS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936434" y="4383022"/>
            <a:ext cx="7885298" cy="1378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HTML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061" y="910121"/>
            <a:ext cx="8413920" cy="1827504"/>
          </a:xfrm>
        </p:spPr>
        <p:txBody>
          <a:bodyPr>
            <a:normAutofit/>
          </a:bodyPr>
          <a:lstStyle/>
          <a:p>
            <a:r>
              <a:rPr lang="en-US" sz="3600" dirty="0"/>
              <a:t>HTML Structure</a:t>
            </a:r>
            <a:endParaRPr lang="en-US" sz="3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F5955-EE39-DE40-AD32-8B18A0D2615B}"/>
              </a:ext>
            </a:extLst>
          </p:cNvPr>
          <p:cNvSpPr txBox="1"/>
          <p:nvPr/>
        </p:nvSpPr>
        <p:spPr>
          <a:xfrm>
            <a:off x="453622" y="2830999"/>
            <a:ext cx="76045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EFEEFA"/>
                </a:solidFill>
                <a:latin typeface="Open Sans" panose="020B0606030504020204" pitchFamily="34" charset="0"/>
              </a:rPr>
              <a:t>Each element follows this </a:t>
            </a:r>
            <a:r>
              <a:rPr lang="en-US" sz="1900" dirty="0">
                <a:latin typeface="Open Sans" panose="020B0606030504020204" pitchFamily="34" charset="0"/>
              </a:rPr>
              <a:t>structure</a:t>
            </a:r>
            <a:r>
              <a:rPr lang="en-US" sz="1900" dirty="0">
                <a:solidFill>
                  <a:srgbClr val="EFEEFA"/>
                </a:solidFill>
                <a:latin typeface="Open Sans" panose="020B0606030504020204" pitchFamily="34" charset="0"/>
              </a:rPr>
              <a:t> (some exceptions): </a:t>
            </a:r>
          </a:p>
          <a:p>
            <a:r>
              <a:rPr lang="en-US" sz="1900" dirty="0">
                <a:solidFill>
                  <a:srgbClr val="FFC000"/>
                </a:solidFill>
                <a:latin typeface="Open Sans" panose="020B0606030504020204" pitchFamily="34" charset="0"/>
              </a:rPr>
              <a:t>A start tag -&gt; Value -&gt; An end tag</a:t>
            </a:r>
            <a:r>
              <a:rPr lang="en-US" sz="1900" dirty="0">
                <a:solidFill>
                  <a:srgbClr val="EFEEFA"/>
                </a:solidFill>
                <a:latin typeface="Open Sans" panose="020B0606030504020204" pitchFamily="34" charset="0"/>
              </a:rPr>
              <a:t>. To create an end tag, put a “/” after “&lt;“. </a:t>
            </a:r>
          </a:p>
          <a:p>
            <a:r>
              <a:rPr lang="en-US" sz="1900" dirty="0">
                <a:latin typeface="Open Sans" panose="020B0606030504020204" pitchFamily="34" charset="0"/>
              </a:rPr>
              <a:t>E.g. &lt;h1&gt;Hello World&lt;/h1&gt;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60133-1618-A846-BDB4-CD601F2F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180" y="2894517"/>
            <a:ext cx="3458148" cy="19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Headings and Paragraphs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061" y="910121"/>
            <a:ext cx="8413920" cy="1827504"/>
          </a:xfrm>
        </p:spPr>
        <p:txBody>
          <a:bodyPr>
            <a:normAutofit/>
          </a:bodyPr>
          <a:lstStyle/>
          <a:p>
            <a:r>
              <a:rPr lang="en-US" sz="3600" dirty="0"/>
              <a:t>What are paragraphs in HTML?</a:t>
            </a:r>
            <a:endParaRPr lang="en-US" sz="3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F5955-EE39-DE40-AD32-8B18A0D2615B}"/>
              </a:ext>
            </a:extLst>
          </p:cNvPr>
          <p:cNvSpPr txBox="1"/>
          <p:nvPr/>
        </p:nvSpPr>
        <p:spPr>
          <a:xfrm>
            <a:off x="453622" y="2830999"/>
            <a:ext cx="760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HTML paragraphs are exactly what it sounds like – It is a paragraph, or a block of text. </a:t>
            </a:r>
          </a:p>
          <a:p>
            <a:r>
              <a:rPr lang="en-CA" dirty="0"/>
              <a:t>The way to define HTML paragraphs is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60133-1618-A846-BDB4-CD601F2F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180" y="2894517"/>
            <a:ext cx="3458148" cy="1936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56A0F-BB15-4446-8261-37C2984FE43B}"/>
              </a:ext>
            </a:extLst>
          </p:cNvPr>
          <p:cNvSpPr txBox="1"/>
          <p:nvPr/>
        </p:nvSpPr>
        <p:spPr>
          <a:xfrm>
            <a:off x="4510853" y="3384997"/>
            <a:ext cx="1489639" cy="369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1">
                    <a:lumMod val="75000"/>
                  </a:schemeClr>
                </a:solidFill>
              </a:rPr>
              <a:t>&lt;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CA" dirty="0">
                <a:solidFill>
                  <a:schemeClr val="tx1">
                    <a:lumMod val="75000"/>
                  </a:schemeClr>
                </a:solidFill>
              </a:rPr>
              <a:t>&gt;</a:t>
            </a:r>
            <a:r>
              <a:rPr lang="en-CA" dirty="0">
                <a:solidFill>
                  <a:srgbClr val="92D050"/>
                </a:solidFill>
              </a:rPr>
              <a:t>Text</a:t>
            </a:r>
            <a:r>
              <a:rPr lang="en-CA" dirty="0">
                <a:solidFill>
                  <a:schemeClr val="tx1">
                    <a:lumMod val="75000"/>
                  </a:schemeClr>
                </a:solidFill>
              </a:rPr>
              <a:t>&lt;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/p</a:t>
            </a:r>
            <a:r>
              <a:rPr lang="en-CA" dirty="0">
                <a:solidFill>
                  <a:schemeClr val="tx1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B759BC-14F0-9543-8A9E-1F798143B13F}"/>
              </a:ext>
            </a:extLst>
          </p:cNvPr>
          <p:cNvSpPr txBox="1">
            <a:spLocks/>
          </p:cNvSpPr>
          <p:nvPr/>
        </p:nvSpPr>
        <p:spPr>
          <a:xfrm>
            <a:off x="453622" y="2655911"/>
            <a:ext cx="8413920" cy="182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What are headings in HTML?</a:t>
            </a:r>
            <a:endParaRPr lang="en-US" sz="35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F45581-73F5-0243-BB7A-E54CBBE5B5D7}"/>
              </a:ext>
            </a:extLst>
          </p:cNvPr>
          <p:cNvSpPr txBox="1"/>
          <p:nvPr/>
        </p:nvSpPr>
        <p:spPr>
          <a:xfrm>
            <a:off x="453622" y="4483415"/>
            <a:ext cx="53140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Open Sans" panose="020B0606030504020204" pitchFamily="34" charset="0"/>
              </a:rPr>
              <a:t>The &lt;h1&gt;, &lt;h2&gt;, … &lt;h6&gt; tags </a:t>
            </a:r>
            <a:r>
              <a:rPr lang="en-US" dirty="0">
                <a:solidFill>
                  <a:srgbClr val="EFEEFA"/>
                </a:solidFill>
                <a:latin typeface="Open Sans" panose="020B0606030504020204" pitchFamily="34" charset="0"/>
              </a:rPr>
              <a:t>creates a title or subtitle. </a:t>
            </a:r>
          </a:p>
          <a:p>
            <a:r>
              <a:rPr lang="en-US" dirty="0">
                <a:solidFill>
                  <a:srgbClr val="EFEEFA"/>
                </a:solidFill>
                <a:latin typeface="Open Sans" panose="020B0606030504020204" pitchFamily="34" charset="0"/>
              </a:rPr>
              <a:t>The &lt;h1&gt; tag creates the biggest heading </a:t>
            </a:r>
          </a:p>
          <a:p>
            <a:r>
              <a:rPr lang="en-US" dirty="0">
                <a:solidFill>
                  <a:srgbClr val="EFEEFA"/>
                </a:solidFill>
                <a:latin typeface="Open Sans" panose="020B0606030504020204" pitchFamily="34" charset="0"/>
              </a:rPr>
              <a:t>and the size decreases as the number beside </a:t>
            </a:r>
          </a:p>
          <a:p>
            <a:r>
              <a:rPr lang="en-US" dirty="0">
                <a:solidFill>
                  <a:srgbClr val="EFEEFA"/>
                </a:solidFill>
                <a:latin typeface="Open Sans" panose="020B0606030504020204" pitchFamily="34" charset="0"/>
              </a:rPr>
              <a:t>the h gets smaller. </a:t>
            </a:r>
          </a:p>
          <a:p>
            <a:r>
              <a:rPr lang="en-US" dirty="0">
                <a:solidFill>
                  <a:srgbClr val="EFEEFA"/>
                </a:solidFill>
                <a:latin typeface="Open Sans" panose="020B0606030504020204" pitchFamily="34" charset="0"/>
              </a:rPr>
              <a:t>&lt;h6&gt; is the smallest header.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26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Homework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F5955-EE39-DE40-AD32-8B18A0D2615B}"/>
              </a:ext>
            </a:extLst>
          </p:cNvPr>
          <p:cNvSpPr txBox="1"/>
          <p:nvPr/>
        </p:nvSpPr>
        <p:spPr>
          <a:xfrm>
            <a:off x="417996" y="2432852"/>
            <a:ext cx="760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60133-1618-A846-BDB4-CD601F2F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180" y="2894517"/>
            <a:ext cx="3458148" cy="19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HTML and CSS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061" y="910121"/>
            <a:ext cx="8413920" cy="1827504"/>
          </a:xfrm>
        </p:spPr>
        <p:txBody>
          <a:bodyPr>
            <a:normAutofit/>
          </a:bodyPr>
          <a:lstStyle/>
          <a:p>
            <a:r>
              <a:rPr lang="en-US" sz="3600" dirty="0"/>
              <a:t>What we will learn</a:t>
            </a:r>
            <a:endParaRPr lang="en-US" sz="3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F5955-EE39-DE40-AD32-8B18A0D2615B}"/>
              </a:ext>
            </a:extLst>
          </p:cNvPr>
          <p:cNvSpPr txBox="1"/>
          <p:nvPr/>
        </p:nvSpPr>
        <p:spPr>
          <a:xfrm>
            <a:off x="453622" y="2830999"/>
            <a:ext cx="760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Here is our course outline below. We will be creating a pizza store website throughout our lessons.</a:t>
            </a:r>
            <a:endParaRPr lang="en-CA" i="1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F3B3F-7948-2E47-8AE7-21EE3EB95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19" y="3477330"/>
            <a:ext cx="4855686" cy="313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HTML and CSS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061" y="910121"/>
            <a:ext cx="8413920" cy="1827504"/>
          </a:xfrm>
        </p:spPr>
        <p:txBody>
          <a:bodyPr>
            <a:normAutofit/>
          </a:bodyPr>
          <a:lstStyle/>
          <a:p>
            <a:r>
              <a:rPr lang="en-US" sz="3600" dirty="0"/>
              <a:t>What is HTML?</a:t>
            </a:r>
            <a:endParaRPr lang="en-US" sz="3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F5955-EE39-DE40-AD32-8B18A0D2615B}"/>
              </a:ext>
            </a:extLst>
          </p:cNvPr>
          <p:cNvSpPr txBox="1"/>
          <p:nvPr/>
        </p:nvSpPr>
        <p:spPr>
          <a:xfrm>
            <a:off x="453622" y="2830999"/>
            <a:ext cx="7604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HTML stands for Hypertext Markup Language. HTML (which is a front-end language) defines the meaning and structure of a website. It is </a:t>
            </a:r>
            <a:r>
              <a:rPr lang="en-CA" b="1" dirty="0"/>
              <a:t>the most basic building block of the Web</a:t>
            </a:r>
            <a:r>
              <a:rPr lang="en-CA" dirty="0"/>
              <a:t>. The other two important languages for the web is CSS and JavaScript. It creates all the basic content on the web. </a:t>
            </a:r>
          </a:p>
          <a:p>
            <a:endParaRPr lang="en-CA" dirty="0"/>
          </a:p>
          <a:p>
            <a:r>
              <a:rPr lang="en-CA" dirty="0"/>
              <a:t>You can also look at HTML, CSS, and JavaScript this way: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HTML is the structure of a car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/>
              <a:t>CSS is the interior and exterior decor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i="1" dirty="0"/>
              <a:t>Javascript is the electricity, locking the door, and many other functional features that make the car usable.</a:t>
            </a:r>
            <a:r>
              <a:rPr lang="en-CA" i="1" dirty="0">
                <a:solidFill>
                  <a:srgbClr val="FFFF00"/>
                </a:solidFill>
              </a:rPr>
              <a:t>(Not covered in this course)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60133-1618-A846-BDB4-CD601F2F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180" y="2894517"/>
            <a:ext cx="3458148" cy="19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HTML and CSS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061" y="910121"/>
            <a:ext cx="8413920" cy="1827504"/>
          </a:xfrm>
        </p:spPr>
        <p:txBody>
          <a:bodyPr>
            <a:normAutofit/>
          </a:bodyPr>
          <a:lstStyle/>
          <a:p>
            <a:r>
              <a:rPr lang="en-US" sz="3600" dirty="0"/>
              <a:t>What is CSS?</a:t>
            </a:r>
            <a:endParaRPr lang="en-US" sz="3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F5955-EE39-DE40-AD32-8B18A0D2615B}"/>
              </a:ext>
            </a:extLst>
          </p:cNvPr>
          <p:cNvSpPr txBox="1"/>
          <p:nvPr/>
        </p:nvSpPr>
        <p:spPr>
          <a:xfrm>
            <a:off x="453622" y="2830999"/>
            <a:ext cx="7604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CSS stands for Cascading Style Sheets. CSS is a design language to add style to your website. It makes your website look more appealing than just plain or uninspiring pieces of text. CSS makes the front-end of a website shine and it creates a great user experience. </a:t>
            </a:r>
          </a:p>
          <a:p>
            <a:r>
              <a:rPr lang="en-CA" dirty="0"/>
              <a:t>It is a very important language in web development.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28779-7AC3-3441-932A-44BF57A7F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885" y="4401700"/>
            <a:ext cx="3462143" cy="22366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957526-7E1F-ED42-A561-8D73181B8CE2}"/>
              </a:ext>
            </a:extLst>
          </p:cNvPr>
          <p:cNvSpPr txBox="1"/>
          <p:nvPr/>
        </p:nvSpPr>
        <p:spPr>
          <a:xfrm>
            <a:off x="8832981" y="5522026"/>
            <a:ext cx="143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Without CSS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5008ED0D-545B-D341-8497-B79127657D6F}"/>
              </a:ext>
            </a:extLst>
          </p:cNvPr>
          <p:cNvCxnSpPr>
            <a:stCxn id="8" idx="1"/>
          </p:cNvCxnSpPr>
          <p:nvPr/>
        </p:nvCxnSpPr>
        <p:spPr>
          <a:xfrm rot="10800000">
            <a:off x="7825839" y="5522026"/>
            <a:ext cx="1007142" cy="184666"/>
          </a:xfrm>
          <a:prstGeom prst="curvedConnector3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EE48229-C985-B849-AD5E-1DF3C1C0F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1" y="4709572"/>
            <a:ext cx="3146013" cy="20447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8BC913-8428-0F4F-89AB-E635FA248F63}"/>
              </a:ext>
            </a:extLst>
          </p:cNvPr>
          <p:cNvSpPr txBox="1"/>
          <p:nvPr/>
        </p:nvSpPr>
        <p:spPr>
          <a:xfrm>
            <a:off x="786232" y="4324283"/>
            <a:ext cx="1175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With CSS: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BC9516-7A01-AF49-B0E4-F8C7B0011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927" y="2564165"/>
            <a:ext cx="4958376" cy="22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3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HTML and CSS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061" y="910121"/>
            <a:ext cx="8413920" cy="1827504"/>
          </a:xfrm>
        </p:spPr>
        <p:txBody>
          <a:bodyPr>
            <a:normAutofit/>
          </a:bodyPr>
          <a:lstStyle/>
          <a:p>
            <a:r>
              <a:rPr lang="en-US" sz="3600" dirty="0"/>
              <a:t>What you need to prepare</a:t>
            </a:r>
            <a:endParaRPr lang="en-US" sz="3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F5955-EE39-DE40-AD32-8B18A0D2615B}"/>
              </a:ext>
            </a:extLst>
          </p:cNvPr>
          <p:cNvSpPr txBox="1"/>
          <p:nvPr/>
        </p:nvSpPr>
        <p:spPr>
          <a:xfrm>
            <a:off x="453621" y="2830999"/>
            <a:ext cx="7859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Use a computer to come to class</a:t>
            </a:r>
          </a:p>
          <a:p>
            <a:pPr>
              <a:buClr>
                <a:schemeClr val="bg1"/>
              </a:buClr>
            </a:pPr>
            <a:endParaRPr lang="en-CA" sz="20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Practice typing (</a:t>
            </a:r>
            <a:r>
              <a:rPr lang="en-CA" sz="2000" dirty="0">
                <a:hlinkClick r:id="rId3"/>
              </a:rPr>
              <a:t>https://www.typing.com/student/lessons</a:t>
            </a:r>
            <a:r>
              <a:rPr lang="en-CA" sz="2000" dirty="0"/>
              <a:t> and </a:t>
            </a:r>
            <a:r>
              <a:rPr lang="en-CA" sz="2000" dirty="0">
                <a:hlinkClick r:id="rId4"/>
              </a:rPr>
              <a:t>https://play.typeracer.com/</a:t>
            </a:r>
            <a:r>
              <a:rPr lang="en-CA" sz="2000" dirty="0"/>
              <a:t>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Try to be able to install software on your computer (we will need to install a text editor)</a:t>
            </a:r>
          </a:p>
        </p:txBody>
      </p:sp>
    </p:spTree>
    <p:extLst>
      <p:ext uri="{BB962C8B-B14F-4D97-AF65-F5344CB8AC3E}">
        <p14:creationId xmlns:p14="http://schemas.microsoft.com/office/powerpoint/2010/main" val="285875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HTML and CSS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0345" y="3035804"/>
            <a:ext cx="8413920" cy="1827504"/>
          </a:xfrm>
        </p:spPr>
        <p:txBody>
          <a:bodyPr>
            <a:normAutofit/>
          </a:bodyPr>
          <a:lstStyle/>
          <a:p>
            <a:r>
              <a:rPr lang="en-US" sz="8800" dirty="0"/>
              <a:t>Any 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C93BF-14B8-194E-B77D-B98968514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128" y="3406579"/>
            <a:ext cx="1659906" cy="16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HTML and CSS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061" y="910121"/>
            <a:ext cx="8413920" cy="1827504"/>
          </a:xfrm>
        </p:spPr>
        <p:txBody>
          <a:bodyPr>
            <a:normAutofit/>
          </a:bodyPr>
          <a:lstStyle/>
          <a:p>
            <a:r>
              <a:rPr lang="en-US" sz="3600" dirty="0"/>
              <a:t>HTML Syntax</a:t>
            </a:r>
            <a:endParaRPr lang="en-US" sz="3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F5955-EE39-DE40-AD32-8B18A0D2615B}"/>
              </a:ext>
            </a:extLst>
          </p:cNvPr>
          <p:cNvSpPr txBox="1"/>
          <p:nvPr/>
        </p:nvSpPr>
        <p:spPr>
          <a:xfrm>
            <a:off x="453622" y="2830999"/>
            <a:ext cx="7604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HTML is a markup language that consists primarily of </a:t>
            </a:r>
            <a:r>
              <a:rPr lang="en-CA" i="1" dirty="0"/>
              <a:t>tags</a:t>
            </a:r>
            <a:r>
              <a:rPr lang="en-CA" dirty="0"/>
              <a:t> that are enclosed inside angle brackets, for example, </a:t>
            </a:r>
            <a:r>
              <a:rPr lang="en-CA" b="1" dirty="0"/>
              <a:t>&lt;p&gt;</a:t>
            </a:r>
            <a:r>
              <a:rPr lang="en-CA" dirty="0"/>
              <a:t>. Most tags are paired to indicate the start and end of the text being marked up; an end tag is formed by including the tag inside the angle brackets with a forward slash, for example, </a:t>
            </a:r>
            <a:r>
              <a:rPr lang="en-CA" b="1" dirty="0"/>
              <a:t>&lt;/p&gt;</a:t>
            </a:r>
            <a:r>
              <a:rPr lang="en-CA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E4DB46-2B1F-9D45-BDB1-91D5083B1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508" y="4228937"/>
            <a:ext cx="4415642" cy="220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 to HTML and CSS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061" y="910121"/>
            <a:ext cx="8413920" cy="1827504"/>
          </a:xfrm>
        </p:spPr>
        <p:txBody>
          <a:bodyPr>
            <a:normAutofit/>
          </a:bodyPr>
          <a:lstStyle/>
          <a:p>
            <a:r>
              <a:rPr lang="en-US" sz="3600" dirty="0"/>
              <a:t>CSS Syntax</a:t>
            </a:r>
            <a:endParaRPr lang="en-US" sz="3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4F5955-EE39-DE40-AD32-8B18A0D2615B}"/>
              </a:ext>
            </a:extLst>
          </p:cNvPr>
          <p:cNvSpPr txBox="1"/>
          <p:nvPr/>
        </p:nvSpPr>
        <p:spPr>
          <a:xfrm>
            <a:off x="419061" y="2894517"/>
            <a:ext cx="7604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 </a:t>
            </a:r>
            <a:r>
              <a:rPr lang="en-CA" b="1" dirty="0"/>
              <a:t>CSS Syntax</a:t>
            </a:r>
            <a:r>
              <a:rPr lang="en-CA" dirty="0"/>
              <a:t> rule consists of a selector, property, and its value. The selector points to the HTML element where CSS style is to be applied. The CSS property is separated by semicolons. It is a combination of selector name followed by the property: value pair that is defined for the specific selector. </a:t>
            </a:r>
          </a:p>
          <a:p>
            <a:endParaRPr lang="en-CA" dirty="0"/>
          </a:p>
          <a:p>
            <a:r>
              <a:rPr lang="en-CA" b="1" dirty="0"/>
              <a:t>Syntax: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D14E98-F9BA-9C41-A4E3-4A6F6BA23C7D}"/>
              </a:ext>
            </a:extLst>
          </p:cNvPr>
          <p:cNvSpPr txBox="1"/>
          <p:nvPr/>
        </p:nvSpPr>
        <p:spPr>
          <a:xfrm>
            <a:off x="1413163" y="4369415"/>
            <a:ext cx="2332690" cy="923330"/>
          </a:xfrm>
          <a:prstGeom prst="rect">
            <a:avLst/>
          </a:prstGeom>
          <a:solidFill>
            <a:srgbClr val="033D4C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ADACAF"/>
                </a:solidFill>
              </a:rPr>
              <a:t>selector</a:t>
            </a:r>
            <a:r>
              <a:rPr lang="en-CA" dirty="0"/>
              <a:t> {</a:t>
            </a:r>
          </a:p>
          <a:p>
            <a:r>
              <a:rPr lang="en-CA" dirty="0"/>
              <a:t>	</a:t>
            </a:r>
            <a:r>
              <a:rPr lang="en-CA" dirty="0">
                <a:solidFill>
                  <a:srgbClr val="65AB19"/>
                </a:solidFill>
              </a:rPr>
              <a:t>property</a:t>
            </a:r>
            <a:r>
              <a:rPr lang="en-CA" dirty="0"/>
              <a:t>: </a:t>
            </a:r>
            <a:r>
              <a:rPr lang="en-CA" dirty="0">
                <a:solidFill>
                  <a:schemeClr val="accent6">
                    <a:lumMod val="75000"/>
                  </a:schemeClr>
                </a:solidFill>
              </a:rPr>
              <a:t>value</a:t>
            </a:r>
            <a:r>
              <a:rPr lang="en-CA" dirty="0"/>
              <a:t>;</a:t>
            </a:r>
          </a:p>
          <a:p>
            <a:r>
              <a:rPr lang="en-CA" dirty="0"/>
              <a:t>}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B3973-E1A3-9F42-8151-0A3F299D0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633" y="2710029"/>
            <a:ext cx="3898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mistakes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8438" y="3696205"/>
            <a:ext cx="8413920" cy="1827504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FFFFFF"/>
                </a:solidFill>
                <a:ea typeface="+mn-lt"/>
                <a:cs typeface="+mn-lt"/>
              </a:rPr>
              <a:t>Here are some common mistakes (and recommendations) in HTML:</a:t>
            </a:r>
            <a:endParaRPr lang="en-US" sz="2200" dirty="0">
              <a:ea typeface="+mn-lt"/>
              <a:cs typeface="+mn-lt"/>
            </a:endParaRPr>
          </a:p>
          <a:p>
            <a:r>
              <a:rPr lang="en-CA" sz="1900" b="0" dirty="0">
                <a:ea typeface="+mn-lt"/>
                <a:cs typeface="+mn-lt"/>
              </a:rPr>
              <a:t>• there are spaces inside the tag(e.g. &lt; html &gt;)</a:t>
            </a:r>
          </a:p>
          <a:p>
            <a:r>
              <a:rPr lang="en-CA" sz="1900" b="0" dirty="0">
                <a:ea typeface="+mn-lt"/>
                <a:cs typeface="+mn-lt"/>
              </a:rPr>
              <a:t>• the closing tag doesn’t have a forward slash(“/”) e.g. &lt;title&gt;Title&lt;title&gt;</a:t>
            </a:r>
          </a:p>
          <a:p>
            <a:r>
              <a:rPr lang="en-CA" sz="1900" b="0" dirty="0">
                <a:ea typeface="+mn-lt"/>
                <a:cs typeface="+mn-lt"/>
              </a:rPr>
              <a:t>• tag names are sometimes spelled wrong</a:t>
            </a:r>
          </a:p>
          <a:p>
            <a:r>
              <a:rPr lang="en-CA" sz="1900" b="0" dirty="0">
                <a:ea typeface="+mn-lt"/>
                <a:cs typeface="+mn-lt"/>
              </a:rPr>
              <a:t>• there is no space after a field’s double quotation mark or single quotation mark(e.g. &lt;a </a:t>
            </a:r>
            <a:r>
              <a:rPr lang="en-CA" sz="1900" b="0" dirty="0" err="1">
                <a:ea typeface="+mn-lt"/>
                <a:cs typeface="+mn-lt"/>
              </a:rPr>
              <a:t>href</a:t>
            </a:r>
            <a:r>
              <a:rPr lang="en-CA" sz="1900" b="0" dirty="0">
                <a:ea typeface="+mn-lt"/>
                <a:cs typeface="+mn-lt"/>
              </a:rPr>
              <a:t>=“</a:t>
            </a:r>
            <a:r>
              <a:rPr lang="en-CA" sz="1900" b="0" dirty="0" err="1">
                <a:ea typeface="+mn-lt"/>
                <a:cs typeface="+mn-lt"/>
              </a:rPr>
              <a:t>atom.io”target</a:t>
            </a:r>
            <a:r>
              <a:rPr lang="en-CA" sz="1900" b="0" dirty="0">
                <a:ea typeface="+mn-lt"/>
                <a:cs typeface="+mn-lt"/>
              </a:rPr>
              <a:t>=“_blank”&gt;Atom&lt;/a&gt;)</a:t>
            </a:r>
          </a:p>
          <a:p>
            <a:r>
              <a:rPr lang="en-CA" sz="1900" b="0" dirty="0">
                <a:solidFill>
                  <a:srgbClr val="FFFFFF"/>
                </a:solidFill>
                <a:ea typeface="+mn-lt"/>
                <a:cs typeface="+mn-lt"/>
              </a:rPr>
              <a:t>Recommendations:</a:t>
            </a:r>
          </a:p>
          <a:p>
            <a:r>
              <a:rPr lang="en-US" sz="1900" b="0" dirty="0">
                <a:solidFill>
                  <a:srgbClr val="FFFFFF"/>
                </a:solidFill>
                <a:ea typeface="+mn-lt"/>
                <a:cs typeface="+mn-lt"/>
              </a:rPr>
              <a:t>• don’t use capitals for your tag names(e.g. &lt;HEAD&gt;)</a:t>
            </a:r>
          </a:p>
        </p:txBody>
      </p:sp>
    </p:spTree>
    <p:extLst>
      <p:ext uri="{BB962C8B-B14F-4D97-AF65-F5344CB8AC3E}">
        <p14:creationId xmlns:p14="http://schemas.microsoft.com/office/powerpoint/2010/main" val="22876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{7DF528B6-961A-A44C-B208-E84B18C1DFA5}tf10001057</Template>
  <TotalTime>14675</TotalTime>
  <Words>721</Words>
  <Application>Microsoft Macintosh PowerPoint</Application>
  <PresentationFormat>Widescreen</PresentationFormat>
  <Paragraphs>76</Paragraphs>
  <Slides>12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Open Sans</vt:lpstr>
      <vt:lpstr>Arial</vt:lpstr>
      <vt:lpstr>Calibri</vt:lpstr>
      <vt:lpstr>Trebuchet MS</vt:lpstr>
      <vt:lpstr>Berlin</vt:lpstr>
      <vt:lpstr>Intro to HTML and CSS</vt:lpstr>
      <vt:lpstr>Intro to HTML and CSS</vt:lpstr>
      <vt:lpstr>Intro to HTML and CSS</vt:lpstr>
      <vt:lpstr>Intro to HTML and CSS</vt:lpstr>
      <vt:lpstr>Intro to HTML and CSS</vt:lpstr>
      <vt:lpstr>Intro to HTML and CSS</vt:lpstr>
      <vt:lpstr>Intro to HTML and CSS</vt:lpstr>
      <vt:lpstr>Intro to HTML and CSS</vt:lpstr>
      <vt:lpstr>Common mistakes</vt:lpstr>
      <vt:lpstr>HTML Structure</vt:lpstr>
      <vt:lpstr>Headings and Paragraphs</vt:lpstr>
      <vt:lpstr>Homework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name</dc:title>
  <dc:creator/>
  <cp:lastModifiedBy>RONG RONG</cp:lastModifiedBy>
  <cp:revision>231</cp:revision>
  <dcterms:created xsi:type="dcterms:W3CDTF">2014-04-17T23:07:25Z</dcterms:created>
  <dcterms:modified xsi:type="dcterms:W3CDTF">2022-03-25T03:43:58Z</dcterms:modified>
</cp:coreProperties>
</file>